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embeddedFontLst>
    <p:embeddedFont>
      <p:font typeface="Average"/>
      <p:regular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11" Type="http://schemas.openxmlformats.org/officeDocument/2006/relationships/font" Target="fonts/Oswald-bold.fntdata"/><Relationship Id="rId10" Type="http://schemas.openxmlformats.org/officeDocument/2006/relationships/font" Target="fonts/Oswald-regular.fntdata"/><Relationship Id="rId9" Type="http://schemas.openxmlformats.org/officeDocument/2006/relationships/font" Target="fonts/Average-regular.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0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199"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599"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0.jpg"/><Relationship Id="rId4" Type="http://schemas.openxmlformats.org/officeDocument/2006/relationships/image" Target="../media/image02.jpg"/><Relationship Id="rId5"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voki.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6666"/>
        </a:solidFill>
      </p:bgPr>
    </p:bg>
    <p:spTree>
      <p:nvGrpSpPr>
        <p:cNvPr id="58" name="Shape 58"/>
        <p:cNvGrpSpPr/>
        <p:nvPr/>
      </p:nvGrpSpPr>
      <p:grpSpPr>
        <a:xfrm>
          <a:off x="0" y="0"/>
          <a:ext cx="0" cy="0"/>
          <a:chOff x="0" y="0"/>
          <a:chExt cx="0" cy="0"/>
        </a:xfrm>
      </p:grpSpPr>
      <p:sp>
        <p:nvSpPr>
          <p:cNvPr id="59" name="Shape 59"/>
          <p:cNvSpPr txBox="1"/>
          <p:nvPr>
            <p:ph type="ctrTitle"/>
          </p:nvPr>
        </p:nvSpPr>
        <p:spPr>
          <a:xfrm>
            <a:off x="671250" y="798200"/>
            <a:ext cx="7801500" cy="1791300"/>
          </a:xfrm>
          <a:prstGeom prst="rect">
            <a:avLst/>
          </a:prstGeom>
        </p:spPr>
        <p:txBody>
          <a:bodyPr anchorCtr="0" anchor="b" bIns="91425" lIns="91425" rIns="91425" tIns="91425">
            <a:noAutofit/>
          </a:bodyPr>
          <a:lstStyle/>
          <a:p>
            <a:pPr lvl="0">
              <a:spcBef>
                <a:spcPts val="0"/>
              </a:spcBef>
              <a:buNone/>
            </a:pPr>
            <a:r>
              <a:rPr lang="en"/>
              <a:t>Presenter Service</a:t>
            </a:r>
          </a:p>
        </p:txBody>
      </p:sp>
      <p:sp>
        <p:nvSpPr>
          <p:cNvPr id="60" name="Shape 60"/>
          <p:cNvSpPr txBox="1"/>
          <p:nvPr>
            <p:ph idx="1" type="subTitle"/>
          </p:nvPr>
        </p:nvSpPr>
        <p:spPr>
          <a:xfrm>
            <a:off x="671250" y="3110675"/>
            <a:ext cx="7801500" cy="792600"/>
          </a:xfrm>
          <a:prstGeom prst="rect">
            <a:avLst/>
          </a:prstGeom>
        </p:spPr>
        <p:txBody>
          <a:bodyPr anchorCtr="0" anchor="t" bIns="91425" lIns="91425" rIns="91425" tIns="91425">
            <a:noAutofit/>
          </a:bodyPr>
          <a:lstStyle/>
          <a:p>
            <a:pPr lvl="0" rtl="0">
              <a:spcBef>
                <a:spcPts val="0"/>
              </a:spcBef>
              <a:buNone/>
            </a:pPr>
            <a:r>
              <a:rPr lang="en"/>
              <a:t>Lexi Circle and Taylor Hoult</a:t>
            </a:r>
          </a:p>
          <a:p>
            <a:pPr lvl="0" rtl="0">
              <a:spcBef>
                <a:spcPts val="0"/>
              </a:spcBef>
              <a:buNone/>
            </a:pPr>
            <a:r>
              <a:rPr lang="en"/>
              <a:t>Henry F. Moss Middle School</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9999"/>
        </a:solidFill>
      </p:bgPr>
    </p:bg>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Hidden Apps</a:t>
            </a:r>
          </a:p>
        </p:txBody>
      </p:sp>
      <p:sp>
        <p:nvSpPr>
          <p:cNvPr id="66" name="Shape 66"/>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sz="2400">
                <a:solidFill>
                  <a:srgbClr val="000000"/>
                </a:solidFill>
              </a:rPr>
              <a:t>This project is to inform parents about apps their children may be hiding things in. </a:t>
            </a:r>
          </a:p>
          <a:p>
            <a:pPr lvl="0">
              <a:spcBef>
                <a:spcPts val="0"/>
              </a:spcBef>
              <a:buNone/>
            </a:pPr>
            <a:r>
              <a:rPr lang="en" sz="2400">
                <a:solidFill>
                  <a:srgbClr val="000000"/>
                </a:solidFill>
              </a:rPr>
              <a:t>Examples of some of the secret apps your children may be using are:</a:t>
            </a:r>
          </a:p>
        </p:txBody>
      </p:sp>
      <p:pic>
        <p:nvPicPr>
          <p:cNvPr id="67" name="Shape 67"/>
          <p:cNvPicPr preferRelativeResize="0"/>
          <p:nvPr/>
        </p:nvPicPr>
        <p:blipFill>
          <a:blip r:embed="rId3">
            <a:alphaModFix/>
          </a:blip>
          <a:stretch>
            <a:fillRect/>
          </a:stretch>
        </p:blipFill>
        <p:spPr>
          <a:xfrm>
            <a:off x="197575" y="3345700"/>
            <a:ext cx="1803100" cy="1583800"/>
          </a:xfrm>
          <a:prstGeom prst="rect">
            <a:avLst/>
          </a:prstGeom>
          <a:noFill/>
          <a:ln>
            <a:noFill/>
          </a:ln>
        </p:spPr>
      </p:pic>
      <p:pic>
        <p:nvPicPr>
          <p:cNvPr id="68" name="Shape 68"/>
          <p:cNvPicPr preferRelativeResize="0"/>
          <p:nvPr/>
        </p:nvPicPr>
        <p:blipFill rotWithShape="1">
          <a:blip r:embed="rId4">
            <a:alphaModFix/>
          </a:blip>
          <a:srcRect b="0" l="0" r="13696" t="0"/>
          <a:stretch/>
        </p:blipFill>
        <p:spPr>
          <a:xfrm>
            <a:off x="2180750" y="3345700"/>
            <a:ext cx="1842725" cy="1583800"/>
          </a:xfrm>
          <a:prstGeom prst="rect">
            <a:avLst/>
          </a:prstGeom>
          <a:noFill/>
          <a:ln>
            <a:noFill/>
          </a:ln>
        </p:spPr>
      </p:pic>
      <p:pic>
        <p:nvPicPr>
          <p:cNvPr id="69" name="Shape 69"/>
          <p:cNvPicPr preferRelativeResize="0"/>
          <p:nvPr/>
        </p:nvPicPr>
        <p:blipFill>
          <a:blip r:embed="rId5">
            <a:alphaModFix/>
          </a:blip>
          <a:stretch>
            <a:fillRect/>
          </a:stretch>
        </p:blipFill>
        <p:spPr>
          <a:xfrm>
            <a:off x="4203542" y="3363525"/>
            <a:ext cx="1938731" cy="1548149"/>
          </a:xfrm>
          <a:prstGeom prst="rect">
            <a:avLst/>
          </a:prstGeom>
          <a:noFill/>
          <a:ln>
            <a:noFill/>
          </a:ln>
        </p:spPr>
      </p:pic>
      <p:sp>
        <p:nvSpPr>
          <p:cNvPr id="70" name="Shape 70"/>
          <p:cNvSpPr txBox="1"/>
          <p:nvPr/>
        </p:nvSpPr>
        <p:spPr>
          <a:xfrm>
            <a:off x="6499650" y="2818325"/>
            <a:ext cx="2282700" cy="1878899"/>
          </a:xfrm>
          <a:prstGeom prst="rect">
            <a:avLst/>
          </a:prstGeom>
          <a:noFill/>
          <a:ln>
            <a:noFill/>
          </a:ln>
        </p:spPr>
        <p:txBody>
          <a:bodyPr anchorCtr="0" anchor="t" bIns="91425" lIns="91425" rIns="91425" tIns="91425">
            <a:noAutofit/>
          </a:bodyPr>
          <a:lstStyle/>
          <a:p>
            <a:pPr lvl="0">
              <a:spcBef>
                <a:spcPts val="0"/>
              </a:spcBef>
              <a:buNone/>
            </a:pPr>
            <a:r>
              <a:rPr lang="en" sz="1300"/>
              <a:t>At first glance, these apps may look like a calculator or games. You never know what your child may be hiding within these apps. What makes these apps suspicious? You either have to have a password, or make a account to use them.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6666"/>
        </a:solidFill>
      </p:bgPr>
    </p:bg>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599" cy="572699"/>
          </a:xfrm>
          <a:prstGeom prst="rect">
            <a:avLst/>
          </a:prstGeom>
        </p:spPr>
        <p:txBody>
          <a:bodyPr anchorCtr="0" anchor="t" bIns="91425" lIns="91425" rIns="91425" tIns="91425">
            <a:noAutofit/>
          </a:bodyPr>
          <a:lstStyle/>
          <a:p>
            <a:pPr lvl="0" rtl="0">
              <a:spcBef>
                <a:spcPts val="0"/>
              </a:spcBef>
              <a:buNone/>
            </a:pPr>
            <a:r>
              <a:rPr lang="en"/>
              <a:t>Experience Presenting </a:t>
            </a:r>
          </a:p>
        </p:txBody>
      </p:sp>
      <p:sp>
        <p:nvSpPr>
          <p:cNvPr id="76" name="Shape 76"/>
          <p:cNvSpPr/>
          <p:nvPr/>
        </p:nvSpPr>
        <p:spPr>
          <a:xfrm>
            <a:off x="4849775" y="1295275"/>
            <a:ext cx="3337499" cy="3179700"/>
          </a:xfrm>
          <a:prstGeom prst="rect">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7" name="Shape 77"/>
          <p:cNvSpPr/>
          <p:nvPr/>
        </p:nvSpPr>
        <p:spPr>
          <a:xfrm>
            <a:off x="743725" y="1295275"/>
            <a:ext cx="3337499" cy="3130799"/>
          </a:xfrm>
          <a:prstGeom prst="rect">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8" name="Shape 78"/>
          <p:cNvSpPr txBox="1"/>
          <p:nvPr/>
        </p:nvSpPr>
        <p:spPr>
          <a:xfrm>
            <a:off x="4899125" y="1319725"/>
            <a:ext cx="3238799" cy="3130799"/>
          </a:xfrm>
          <a:prstGeom prst="rect">
            <a:avLst/>
          </a:prstGeom>
          <a:noFill/>
          <a:ln>
            <a:noFill/>
          </a:ln>
        </p:spPr>
        <p:txBody>
          <a:bodyPr anchorCtr="0" anchor="t" bIns="91425" lIns="91425" rIns="91425" tIns="91425">
            <a:noAutofit/>
          </a:bodyPr>
          <a:lstStyle/>
          <a:p>
            <a:pPr lvl="0" rtl="0">
              <a:spcBef>
                <a:spcPts val="0"/>
              </a:spcBef>
              <a:buNone/>
            </a:pPr>
            <a:r>
              <a:rPr lang="en">
                <a:solidFill>
                  <a:schemeClr val="dk1"/>
                </a:solidFill>
              </a:rPr>
              <a:t>Lexi’s Experience:</a:t>
            </a:r>
          </a:p>
          <a:p>
            <a:pPr lvl="0" rtl="0">
              <a:spcBef>
                <a:spcPts val="0"/>
              </a:spcBef>
              <a:buNone/>
            </a:pPr>
            <a:r>
              <a:t/>
            </a:r>
            <a:endParaRPr>
              <a:solidFill>
                <a:schemeClr val="dk1"/>
              </a:solidFill>
            </a:endParaRPr>
          </a:p>
          <a:p>
            <a:pPr indent="-304800" lvl="0" marL="457200" rtl="0">
              <a:spcBef>
                <a:spcPts val="0"/>
              </a:spcBef>
              <a:buClr>
                <a:schemeClr val="dk1"/>
              </a:buClr>
              <a:buSzPct val="100000"/>
              <a:buChar char="●"/>
            </a:pPr>
            <a:r>
              <a:rPr lang="en" sz="1200">
                <a:solidFill>
                  <a:schemeClr val="dk1"/>
                </a:solidFill>
              </a:rPr>
              <a:t>Social Media Night: A group of STLP students presented to parents, how to stay safe on social media and explained how a few different apps worked.</a:t>
            </a:r>
          </a:p>
          <a:p>
            <a:pPr lvl="0" rtl="0">
              <a:spcBef>
                <a:spcPts val="0"/>
              </a:spcBef>
              <a:buNone/>
            </a:pPr>
            <a:r>
              <a:t/>
            </a:r>
            <a:endParaRPr sz="1200">
              <a:solidFill>
                <a:schemeClr val="dk1"/>
              </a:solidFill>
            </a:endParaRPr>
          </a:p>
          <a:p>
            <a:pPr indent="-304800" lvl="0" marL="457200" rtl="0">
              <a:spcBef>
                <a:spcPts val="0"/>
              </a:spcBef>
              <a:buClr>
                <a:schemeClr val="dk1"/>
              </a:buClr>
              <a:buSzPct val="100000"/>
              <a:buChar char="●"/>
            </a:pPr>
            <a:r>
              <a:rPr lang="en" sz="1200">
                <a:solidFill>
                  <a:schemeClr val="dk1"/>
                </a:solidFill>
              </a:rPr>
              <a:t>Holocaust Presentation: I worked with a group and created a presentation on how the Jews were treated during the Holocaust. </a:t>
            </a:r>
            <a:r>
              <a:rPr lang="en">
                <a:solidFill>
                  <a:schemeClr val="dk1"/>
                </a:solidFill>
              </a:rPr>
              <a:t> </a:t>
            </a:r>
          </a:p>
          <a:p>
            <a:pPr lvl="0" rtl="0">
              <a:spcBef>
                <a:spcPts val="0"/>
              </a:spcBef>
              <a:buNone/>
            </a:pPr>
            <a:r>
              <a:t/>
            </a:r>
            <a:endParaRPr>
              <a:solidFill>
                <a:schemeClr val="dk1"/>
              </a:solidFill>
            </a:endParaRPr>
          </a:p>
          <a:p>
            <a:pPr indent="-304800" lvl="0" marL="457200" rtl="0">
              <a:spcBef>
                <a:spcPts val="0"/>
              </a:spcBef>
              <a:buClr>
                <a:schemeClr val="dk1"/>
              </a:buClr>
              <a:buSzPct val="100000"/>
              <a:buChar char="●"/>
            </a:pPr>
            <a:r>
              <a:rPr lang="en" sz="1200">
                <a:solidFill>
                  <a:schemeClr val="dk1"/>
                </a:solidFill>
              </a:rPr>
              <a:t>Welcome to Moss video: I created a “Welcome” video to present to our incoming 6th graders. </a:t>
            </a:r>
          </a:p>
        </p:txBody>
      </p:sp>
      <p:sp>
        <p:nvSpPr>
          <p:cNvPr id="79" name="Shape 79"/>
          <p:cNvSpPr txBox="1"/>
          <p:nvPr/>
        </p:nvSpPr>
        <p:spPr>
          <a:xfrm>
            <a:off x="768175" y="1330525"/>
            <a:ext cx="3288599" cy="3060299"/>
          </a:xfrm>
          <a:prstGeom prst="rect">
            <a:avLst/>
          </a:prstGeom>
          <a:noFill/>
          <a:ln>
            <a:noFill/>
          </a:ln>
        </p:spPr>
        <p:txBody>
          <a:bodyPr anchorCtr="0" anchor="t" bIns="91425" lIns="91425" rIns="91425" tIns="91425">
            <a:noAutofit/>
          </a:bodyPr>
          <a:lstStyle/>
          <a:p>
            <a:pPr lvl="0" rtl="0">
              <a:spcBef>
                <a:spcPts val="0"/>
              </a:spcBef>
              <a:buNone/>
            </a:pPr>
            <a:r>
              <a:rPr lang="en">
                <a:solidFill>
                  <a:srgbClr val="F3F3F3"/>
                </a:solidFill>
              </a:rPr>
              <a:t>Taylor’s Experience: </a:t>
            </a:r>
          </a:p>
          <a:p>
            <a:pPr lvl="0" rtl="0">
              <a:spcBef>
                <a:spcPts val="0"/>
              </a:spcBef>
              <a:buNone/>
            </a:pPr>
            <a:r>
              <a:t/>
            </a:r>
            <a:endParaRPr>
              <a:solidFill>
                <a:srgbClr val="F3F3F3"/>
              </a:solidFill>
            </a:endParaRPr>
          </a:p>
          <a:p>
            <a:pPr indent="-304800" lvl="0" marL="457200" rtl="0">
              <a:spcBef>
                <a:spcPts val="0"/>
              </a:spcBef>
              <a:buClr>
                <a:srgbClr val="F3F3F3"/>
              </a:buClr>
              <a:buSzPct val="100000"/>
              <a:buChar char="●"/>
            </a:pPr>
            <a:r>
              <a:rPr lang="en" sz="1200">
                <a:solidFill>
                  <a:srgbClr val="F3F3F3"/>
                </a:solidFill>
              </a:rPr>
              <a:t>7 Habits Presentation: I picked a habit and presented a slide on a powerpoint with other students on the Lighthouse Team. </a:t>
            </a:r>
          </a:p>
          <a:p>
            <a:pPr lvl="0" rtl="0">
              <a:spcBef>
                <a:spcPts val="0"/>
              </a:spcBef>
              <a:buNone/>
            </a:pPr>
            <a:r>
              <a:t/>
            </a:r>
            <a:endParaRPr sz="1200">
              <a:solidFill>
                <a:srgbClr val="F3F3F3"/>
              </a:solidFill>
            </a:endParaRPr>
          </a:p>
          <a:p>
            <a:pPr indent="-304800" lvl="0" marL="457200" rtl="0">
              <a:spcBef>
                <a:spcPts val="0"/>
              </a:spcBef>
              <a:buClr>
                <a:srgbClr val="F3F3F3"/>
              </a:buClr>
              <a:buSzPct val="100000"/>
              <a:buChar char="●"/>
            </a:pPr>
            <a:r>
              <a:rPr lang="en" sz="1200">
                <a:solidFill>
                  <a:srgbClr val="F3F3F3"/>
                </a:solidFill>
              </a:rPr>
              <a:t>In my reading class, I had to design a book trailer and present the video to my class.</a:t>
            </a:r>
          </a:p>
          <a:p>
            <a:pPr lvl="0" rtl="0">
              <a:spcBef>
                <a:spcPts val="0"/>
              </a:spcBef>
              <a:buNone/>
            </a:pPr>
            <a:r>
              <a:t/>
            </a:r>
            <a:endParaRPr sz="1200">
              <a:solidFill>
                <a:srgbClr val="F3F3F3"/>
              </a:solidFill>
            </a:endParaRPr>
          </a:p>
          <a:p>
            <a:pPr indent="-304800" lvl="0" marL="457200" rtl="0">
              <a:spcBef>
                <a:spcPts val="0"/>
              </a:spcBef>
              <a:buClr>
                <a:srgbClr val="F3F3F3"/>
              </a:buClr>
              <a:buSzPct val="100000"/>
              <a:buChar char="●"/>
            </a:pPr>
            <a:r>
              <a:rPr lang="en" sz="1200">
                <a:solidFill>
                  <a:srgbClr val="F3F3F3"/>
                </a:solidFill>
              </a:rPr>
              <a:t>Also, in reading class I read a biography and designed an avatar using </a:t>
            </a:r>
            <a:r>
              <a:rPr lang="en" sz="1200" u="sng">
                <a:solidFill>
                  <a:srgbClr val="FFFFFF"/>
                </a:solidFill>
                <a:hlinkClick r:id="rId3"/>
              </a:rPr>
              <a:t>http://www.voki.com/</a:t>
            </a:r>
            <a:r>
              <a:rPr lang="en" sz="1200">
                <a:solidFill>
                  <a:srgbClr val="F3F3F3"/>
                </a:solidFill>
              </a:rPr>
              <a:t> and presented it to my class.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9999"/>
        </a:solidFill>
      </p:bgPr>
    </p:bg>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Other Information</a:t>
            </a:r>
          </a:p>
        </p:txBody>
      </p:sp>
      <p:sp>
        <p:nvSpPr>
          <p:cNvPr id="85" name="Shape 85"/>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a:solidFill>
                  <a:srgbClr val="434343"/>
                </a:solidFill>
              </a:rPr>
              <a:t>Why did we choose to create a presentation on this topic? </a:t>
            </a:r>
          </a:p>
          <a:p>
            <a:pPr lvl="0">
              <a:spcBef>
                <a:spcPts val="0"/>
              </a:spcBef>
              <a:buNone/>
            </a:pPr>
            <a:r>
              <a:rPr lang="en">
                <a:solidFill>
                  <a:srgbClr val="434343"/>
                </a:solidFill>
              </a:rPr>
              <a:t>We are trying to prevent/lower the amount of bullying within our school and community. You may think your child is safe while using their phone because the apps look like normal apps. If your child is using these apps for bullying you would never know. We are trying to inform parents of apps their children may be hiding on their devices and possibly what is within these hidden apps.</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